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57" r:id="rId4"/>
    <p:sldId id="267" r:id="rId5"/>
    <p:sldId id="268" r:id="rId6"/>
    <p:sldId id="258" r:id="rId7"/>
    <p:sldId id="269" r:id="rId8"/>
    <p:sldId id="262" r:id="rId9"/>
    <p:sldId id="263" r:id="rId10"/>
    <p:sldId id="259" r:id="rId11"/>
    <p:sldId id="264" r:id="rId12"/>
    <p:sldId id="270" r:id="rId13"/>
    <p:sldId id="261" r:id="rId14"/>
    <p:sldId id="271" r:id="rId15"/>
    <p:sldId id="272" r:id="rId16"/>
    <p:sldId id="273" r:id="rId17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nes" initials="E" lastIdx="3" clrIdx="0">
    <p:extLst>
      <p:ext uri="{19B8F6BF-5375-455C-9EA6-DF929625EA0E}">
        <p15:presenceInfo xmlns:p15="http://schemas.microsoft.com/office/powerpoint/2012/main" userId="En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MKO g</a:t>
            </a:r>
            <a:r>
              <a:rPr lang="sl-SI" dirty="0"/>
              <a:t>l</a:t>
            </a:r>
            <a:r>
              <a:rPr lang="en-US" dirty="0" err="1"/>
              <a:t>ede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delež</a:t>
            </a:r>
            <a:r>
              <a:rPr lang="en-US" dirty="0"/>
              <a:t> </a:t>
            </a:r>
            <a:r>
              <a:rPr lang="en-US" dirty="0" err="1"/>
              <a:t>pripeljanih</a:t>
            </a:r>
            <a:r>
              <a:rPr lang="en-US" dirty="0"/>
              <a:t> 202</a:t>
            </a:r>
            <a:r>
              <a:rPr lang="sl-SI" dirty="0"/>
              <a:t>0</a:t>
            </a:r>
            <a:endParaRPr lang="en-US" dirty="0"/>
          </a:p>
        </c:rich>
      </c:tx>
      <c:layout>
        <c:manualLayout>
          <c:xMode val="edge"/>
          <c:yMode val="edge"/>
          <c:x val="0.10779155730533684"/>
          <c:y val="6.02333894066999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77E-4277-BCA6-EC93C9043EB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77E-4277-BCA6-EC93C9043E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77E-4277-BCA6-EC93C9043E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77E-4277-BCA6-EC93C9043EB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77E-4277-BCA6-EC93C9043EBC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PRAVI!$M$62:$M$66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PRAVI!$N$62:$N$66</c:f>
              <c:numCache>
                <c:formatCode>_-* #,##0.00\ _€_-;\-* #,##0.00\ _€_-;_-* "-"??\ _€_-;_-@_-</c:formatCode>
                <c:ptCount val="5"/>
                <c:pt idx="0">
                  <c:v>2921746</c:v>
                </c:pt>
                <c:pt idx="1">
                  <c:v>2790740</c:v>
                </c:pt>
                <c:pt idx="2">
                  <c:v>469440</c:v>
                </c:pt>
                <c:pt idx="3">
                  <c:v>1579520</c:v>
                </c:pt>
                <c:pt idx="4">
                  <c:v>1800740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77E-4277-BCA6-EC93C9043EBC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377E-4277-BCA6-EC93C9043EB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377E-4277-BCA6-EC93C9043E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377E-4277-BCA6-EC93C9043E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377E-4277-BCA6-EC93C9043EB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377E-4277-BCA6-EC93C9043E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PRAVI!$M$62:$M$66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PRAVI!$O$62:$O$66</c:f>
              <c:numCache>
                <c:formatCode>0.00%</c:formatCode>
                <c:ptCount val="5"/>
                <c:pt idx="0">
                  <c:v>0.30555209865191912</c:v>
                </c:pt>
                <c:pt idx="1">
                  <c:v>0.29185167492035818</c:v>
                </c:pt>
                <c:pt idx="2">
                  <c:v>4.9093376765522029E-2</c:v>
                </c:pt>
                <c:pt idx="3">
                  <c:v>0.16518398617219954</c:v>
                </c:pt>
                <c:pt idx="4">
                  <c:v>0.18831886349000113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377E-4277-BCA6-EC93C9043EB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/>
              <a:t>KOSOVNI glede na delež pripeljanih 2020</a:t>
            </a:r>
          </a:p>
        </c:rich>
      </c:tx>
      <c:layout>
        <c:manualLayout>
          <c:xMode val="edge"/>
          <c:yMode val="edge"/>
          <c:x val="0.17100654639467902"/>
          <c:y val="4.1580041580041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EC9-4CD3-9440-5A256F431D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EC9-4CD3-9440-5A256F431D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EC9-4CD3-9440-5A256F431D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EC9-4CD3-9440-5A256F431DF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EC9-4CD3-9440-5A256F431DFF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PRAVI!$M$93:$M$97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PRAVI!$N$93:$N$97</c:f>
              <c:numCache>
                <c:formatCode>_-* #,##0.00\ _€_-;\-* #,##0.00\ _€_-;_-* "-"??\ _€_-;_-@_-</c:formatCode>
                <c:ptCount val="5"/>
                <c:pt idx="0">
                  <c:v>189240</c:v>
                </c:pt>
                <c:pt idx="1">
                  <c:v>113340</c:v>
                </c:pt>
                <c:pt idx="2">
                  <c:v>93400</c:v>
                </c:pt>
                <c:pt idx="3">
                  <c:v>206329</c:v>
                </c:pt>
                <c:pt idx="4">
                  <c:v>196920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EC9-4CD3-9440-5A256F431DFF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7EC9-4CD3-9440-5A256F431D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7EC9-4CD3-9440-5A256F431D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7EC9-4CD3-9440-5A256F431D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7EC9-4CD3-9440-5A256F431DF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7EC9-4CD3-9440-5A256F431D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PRAVI!$M$93:$M$97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PRAVI!$O$93:$O$97</c:f>
              <c:numCache>
                <c:formatCode>0.00%</c:formatCode>
                <c:ptCount val="5"/>
                <c:pt idx="0">
                  <c:v>0.23677819498541719</c:v>
                </c:pt>
                <c:pt idx="1">
                  <c:v>0.14181167099792424</c:v>
                </c:pt>
                <c:pt idx="2">
                  <c:v>0.11686262635615075</c:v>
                </c:pt>
                <c:pt idx="3">
                  <c:v>0.25816005174987394</c:v>
                </c:pt>
                <c:pt idx="4">
                  <c:v>0.24638745591063388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7EC9-4CD3-9440-5A256F431DF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/>
              <a:t>BIOLOŠKI glede na delež pripeljani 2020</a:t>
            </a:r>
          </a:p>
        </c:rich>
      </c:tx>
      <c:layout>
        <c:manualLayout>
          <c:xMode val="edge"/>
          <c:yMode val="edge"/>
          <c:x val="0.11774999999999999"/>
          <c:y val="4.17246281714785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297-4A83-861C-6ADE6D5925B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297-4A83-861C-6ADE6D5925B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297-4A83-861C-6ADE6D5925B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297-4A83-861C-6ADE6D5925B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297-4A83-861C-6ADE6D5925BF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PRAVI!$M$155:$M$159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PRAVI!$N$155:$N$159</c:f>
              <c:numCache>
                <c:formatCode>_-* #,##0.00\ _€_-;\-* #,##0.00\ _€_-;_-* "-"??\ _€_-;_-@_-</c:formatCode>
                <c:ptCount val="5"/>
                <c:pt idx="0">
                  <c:v>1091380</c:v>
                </c:pt>
                <c:pt idx="1">
                  <c:v>744800</c:v>
                </c:pt>
                <c:pt idx="2">
                  <c:v>333820</c:v>
                </c:pt>
                <c:pt idx="3">
                  <c:v>626250</c:v>
                </c:pt>
                <c:pt idx="4">
                  <c:v>570610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297-4A83-861C-6ADE6D5925BF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2297-4A83-861C-6ADE6D5925B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2297-4A83-861C-6ADE6D5925B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2297-4A83-861C-6ADE6D5925B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2297-4A83-861C-6ADE6D5925B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2297-4A83-861C-6ADE6D5925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PRAVI!$M$155:$M$159</c:f>
              <c:strCache>
                <c:ptCount val="5"/>
                <c:pt idx="0">
                  <c:v>TRBOVLJE</c:v>
                </c:pt>
                <c:pt idx="1">
                  <c:v>ZAGORJE</c:v>
                </c:pt>
                <c:pt idx="2">
                  <c:v>RADEČE</c:v>
                </c:pt>
                <c:pt idx="3">
                  <c:v>HRASTNIK</c:v>
                </c:pt>
                <c:pt idx="4">
                  <c:v>LITIJA</c:v>
                </c:pt>
              </c:strCache>
            </c:strRef>
          </c:cat>
          <c:val>
            <c:numRef>
              <c:f>PRAVI!$O$155:$O$159</c:f>
              <c:numCache>
                <c:formatCode>0.00%</c:formatCode>
                <c:ptCount val="5"/>
                <c:pt idx="0">
                  <c:v>0.32415366246294769</c:v>
                </c:pt>
                <c:pt idx="1">
                  <c:v>0.22121501933552332</c:v>
                </c:pt>
                <c:pt idx="2">
                  <c:v>9.9148761754275491E-2</c:v>
                </c:pt>
                <c:pt idx="3">
                  <c:v>0.18600417005756106</c:v>
                </c:pt>
                <c:pt idx="4">
                  <c:v>0.16947838638969248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2297-4A83-861C-6ADE6D5925B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sl-SI" sz="2000" b="1"/>
              <a:t>čisti prihodki od prodaje obdobje</a:t>
            </a:r>
            <a:r>
              <a:rPr lang="sl-SI" sz="2000" b="1" baseline="0"/>
              <a:t> jan - dec 2020</a:t>
            </a:r>
            <a:endParaRPr lang="sl-SI" sz="20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sl-SI"/>
        </a:p>
      </c:txPr>
    </c:title>
    <c:autoTitleDeleted val="0"/>
    <c:plotArea>
      <c:layout>
        <c:manualLayout>
          <c:layoutTarget val="inner"/>
          <c:xMode val="edge"/>
          <c:yMode val="edge"/>
          <c:x val="8.4636770664640815E-2"/>
          <c:y val="0.14092840682187116"/>
          <c:w val="0.91536322933535919"/>
          <c:h val="0.747102270844963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587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List1!$C$61:$N$61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marec</c:v>
                </c:pt>
                <c:pt idx="3">
                  <c:v>april</c:v>
                </c:pt>
                <c:pt idx="4">
                  <c:v>maj</c:v>
                </c:pt>
                <c:pt idx="5">
                  <c:v>junij</c:v>
                </c:pt>
                <c:pt idx="6">
                  <c:v>julij</c:v>
                </c:pt>
                <c:pt idx="7">
                  <c:v>avgust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List1!$C$62:$N$62</c:f>
              <c:numCache>
                <c:formatCode>#,##0</c:formatCode>
                <c:ptCount val="12"/>
                <c:pt idx="0">
                  <c:v>280440</c:v>
                </c:pt>
                <c:pt idx="1">
                  <c:v>263131</c:v>
                </c:pt>
                <c:pt idx="2">
                  <c:v>365086</c:v>
                </c:pt>
                <c:pt idx="3">
                  <c:v>302466</c:v>
                </c:pt>
                <c:pt idx="4">
                  <c:v>326803</c:v>
                </c:pt>
                <c:pt idx="5">
                  <c:v>276344</c:v>
                </c:pt>
                <c:pt idx="6">
                  <c:v>366551</c:v>
                </c:pt>
                <c:pt idx="7">
                  <c:v>328104</c:v>
                </c:pt>
                <c:pt idx="8">
                  <c:v>390226.82</c:v>
                </c:pt>
                <c:pt idx="9">
                  <c:v>411070.51</c:v>
                </c:pt>
                <c:pt idx="10">
                  <c:v>379296.74</c:v>
                </c:pt>
                <c:pt idx="11">
                  <c:v>352184.32000000001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BD-4804-AADC-B96ECCF8751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519533856"/>
        <c:axId val="430006128"/>
      </c:barChart>
      <c:catAx>
        <c:axId val="51953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430006128"/>
        <c:crosses val="autoZero"/>
        <c:auto val="1"/>
        <c:lblAlgn val="ctr"/>
        <c:lblOffset val="100"/>
        <c:noMultiLvlLbl val="0"/>
      </c:catAx>
      <c:valAx>
        <c:axId val="43000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195338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sl-SI" sz="2000" b="1"/>
              <a:t>stroški</a:t>
            </a:r>
            <a:r>
              <a:rPr lang="sl-SI" sz="2000" b="1" baseline="0"/>
              <a:t> za obdobje jan- dec 2020</a:t>
            </a:r>
            <a:endParaRPr lang="sl-SI" sz="20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sl-SI"/>
        </a:p>
      </c:txPr>
    </c:title>
    <c:autoTitleDeleted val="0"/>
    <c:plotArea>
      <c:layout>
        <c:manualLayout>
          <c:layoutTarget val="inner"/>
          <c:xMode val="edge"/>
          <c:yMode val="edge"/>
          <c:x val="6.7013853589001082E-2"/>
          <c:y val="0.1529349331965765"/>
          <c:w val="0.91632642129646336"/>
          <c:h val="0.7453063728524903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587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587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List1!$C$90:$N$90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marec</c:v>
                </c:pt>
                <c:pt idx="3">
                  <c:v>april</c:v>
                </c:pt>
                <c:pt idx="4">
                  <c:v>maj</c:v>
                </c:pt>
                <c:pt idx="5">
                  <c:v>junij</c:v>
                </c:pt>
                <c:pt idx="6">
                  <c:v>julij</c:v>
                </c:pt>
                <c:pt idx="7">
                  <c:v>avgust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List1!$C$91:$N$91</c:f>
              <c:numCache>
                <c:formatCode>#,##0</c:formatCode>
                <c:ptCount val="12"/>
                <c:pt idx="0">
                  <c:v>277779</c:v>
                </c:pt>
                <c:pt idx="1">
                  <c:v>260633</c:v>
                </c:pt>
                <c:pt idx="2">
                  <c:v>375299</c:v>
                </c:pt>
                <c:pt idx="3">
                  <c:v>289427</c:v>
                </c:pt>
                <c:pt idx="4">
                  <c:v>323257</c:v>
                </c:pt>
                <c:pt idx="5">
                  <c:v>274276</c:v>
                </c:pt>
                <c:pt idx="6">
                  <c:v>344619</c:v>
                </c:pt>
                <c:pt idx="7">
                  <c:v>320858</c:v>
                </c:pt>
                <c:pt idx="8">
                  <c:v>360062.3</c:v>
                </c:pt>
                <c:pt idx="9">
                  <c:v>387966.39</c:v>
                </c:pt>
                <c:pt idx="10">
                  <c:v>353839.58999999997</c:v>
                </c:pt>
                <c:pt idx="11">
                  <c:v>323262.39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BA-4EE6-8015-C7262D7F05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528187472"/>
        <c:axId val="528184560"/>
      </c:barChart>
      <c:catAx>
        <c:axId val="52818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28184560"/>
        <c:crosses val="autoZero"/>
        <c:auto val="1"/>
        <c:lblAlgn val="ctr"/>
        <c:lblOffset val="100"/>
        <c:noMultiLvlLbl val="0"/>
      </c:catAx>
      <c:valAx>
        <c:axId val="52818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281874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 sz="2000"/>
              <a:t>IPI za leto  2020</a:t>
            </a:r>
            <a:endParaRPr lang="sl-SI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List1!$C$119:$N$119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marec</c:v>
                </c:pt>
                <c:pt idx="3">
                  <c:v>april</c:v>
                </c:pt>
                <c:pt idx="4">
                  <c:v>maj</c:v>
                </c:pt>
                <c:pt idx="5">
                  <c:v>junij</c:v>
                </c:pt>
                <c:pt idx="6">
                  <c:v>julij</c:v>
                </c:pt>
                <c:pt idx="7">
                  <c:v>avgust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List1!$C$120:$N$120</c:f>
              <c:numCache>
                <c:formatCode>#,##0</c:formatCode>
                <c:ptCount val="12"/>
                <c:pt idx="0">
                  <c:v>2661</c:v>
                </c:pt>
                <c:pt idx="1">
                  <c:v>2498</c:v>
                </c:pt>
                <c:pt idx="2">
                  <c:v>-10213</c:v>
                </c:pt>
                <c:pt idx="3">
                  <c:v>13039</c:v>
                </c:pt>
                <c:pt idx="4">
                  <c:v>3546</c:v>
                </c:pt>
                <c:pt idx="5">
                  <c:v>2068</c:v>
                </c:pt>
                <c:pt idx="6">
                  <c:v>21932</c:v>
                </c:pt>
                <c:pt idx="7">
                  <c:v>7246</c:v>
                </c:pt>
                <c:pt idx="8">
                  <c:v>30164.520000000019</c:v>
                </c:pt>
                <c:pt idx="9">
                  <c:v>23104.119999999995</c:v>
                </c:pt>
                <c:pt idx="10">
                  <c:v>25457.150000000023</c:v>
                </c:pt>
                <c:pt idx="11">
                  <c:v>28921.929999999993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F7-40C9-9117-F2221BB741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92310560"/>
        <c:axId val="592303488"/>
      </c:barChart>
      <c:catAx>
        <c:axId val="59231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92303488"/>
        <c:crosses val="autoZero"/>
        <c:auto val="1"/>
        <c:lblAlgn val="ctr"/>
        <c:lblOffset val="100"/>
        <c:noMultiLvlLbl val="0"/>
      </c:catAx>
      <c:valAx>
        <c:axId val="59230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9231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03T11:07:18.851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n na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z na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kartice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nično ali neresnič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>
            <a:extLst>
              <a:ext uri="{FF2B5EF4-FFF2-40B4-BE49-F238E27FC236}">
                <a16:creationId xmlns:a16="http://schemas.microsoft.com/office/drawing/2014/main" id="{35F105C8-0A30-4551-AE3E-60D837DC60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9873" y="4050833"/>
            <a:ext cx="8214130" cy="1620774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sl-SI" sz="5100" b="1" dirty="0"/>
              <a:t>PREDSTAVITEV POSLOVANJA družbe CEROZ d.o.o</a:t>
            </a:r>
          </a:p>
          <a:p>
            <a:pPr algn="ctr"/>
            <a:r>
              <a:rPr lang="sl-SI" sz="5100" b="1" dirty="0"/>
              <a:t>za leto 2020</a:t>
            </a:r>
          </a:p>
          <a:p>
            <a:pPr algn="ctr"/>
            <a:endParaRPr lang="sl-SI" dirty="0"/>
          </a:p>
          <a:p>
            <a:pPr algn="ctr"/>
            <a:endParaRPr lang="sl-SI" dirty="0"/>
          </a:p>
          <a:p>
            <a:r>
              <a:rPr lang="sl-SI" sz="2200" dirty="0"/>
              <a:t>Litija 05.03.2021</a:t>
            </a: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359" y="1714500"/>
            <a:ext cx="4188273" cy="141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8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677334" y="609600"/>
            <a:ext cx="8030248" cy="928255"/>
          </a:xfrm>
        </p:spPr>
        <p:txBody>
          <a:bodyPr>
            <a:normAutofit/>
          </a:bodyPr>
          <a:lstStyle/>
          <a:p>
            <a:pPr algn="ctr"/>
            <a:r>
              <a:rPr lang="sl-SI" sz="2800" dirty="0"/>
              <a:t>Zaloge RDF 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7C1997B2-F7DD-4ACF-9C12-0BE5A3F4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64649"/>
              </p:ext>
            </p:extLst>
          </p:nvPr>
        </p:nvGraphicFramePr>
        <p:xfrm>
          <a:off x="2890074" y="1331157"/>
          <a:ext cx="3937000" cy="3040380"/>
        </p:xfrm>
        <a:graphic>
          <a:graphicData uri="http://schemas.openxmlformats.org/drawingml/2006/table">
            <a:tbl>
              <a:tblPr/>
              <a:tblGrid>
                <a:gridCol w="1422400">
                  <a:extLst>
                    <a:ext uri="{9D8B030D-6E8A-4147-A177-3AD203B41FA5}">
                      <a16:colId xmlns:a16="http://schemas.microsoft.com/office/drawing/2014/main" val="262255178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108561289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val="3399121418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313032787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RDF December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9.227.897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094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proizvedeno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oddano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4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31-12-2019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9.227.897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1698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31-01-2020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134.160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301.680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167.520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922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29-02-2020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-68.900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195.840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264.740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4144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31-03-2020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124.860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119.100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962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30-04-2020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-67.800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67.800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8085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31-05-2020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2853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30-06-2020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-60.887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253.173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314.060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8138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31-07-2020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55.820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254.140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198.320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2928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31-08-2020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-37.040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33.240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70.280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2359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30-09-2020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-41.280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157.020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198.300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6449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31-10-2020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-33.600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173.880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207.480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83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30-11-2020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-131.880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82.080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213.960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1324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zaloga 31-12-2020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304.760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305.300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7106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Skupaj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8.981.710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404458"/>
                  </a:ext>
                </a:extLst>
              </a:tr>
            </a:tbl>
          </a:graphicData>
        </a:graphic>
      </p:graphicFrame>
      <p:sp>
        <p:nvSpPr>
          <p:cNvPr id="8" name="PoljeZBesedilom 7">
            <a:extLst>
              <a:ext uri="{FF2B5EF4-FFF2-40B4-BE49-F238E27FC236}">
                <a16:creationId xmlns:a16="http://schemas.microsoft.com/office/drawing/2014/main" id="{BCBA70B0-84B1-4E38-AACB-3689AFD4D553}"/>
              </a:ext>
            </a:extLst>
          </p:cNvPr>
          <p:cNvSpPr txBox="1"/>
          <p:nvPr/>
        </p:nvSpPr>
        <p:spPr>
          <a:xfrm>
            <a:off x="2395057" y="4908428"/>
            <a:ext cx="60987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l-SI" dirty="0">
                <a:solidFill>
                  <a:srgbClr val="000000"/>
                </a:solidFill>
                <a:latin typeface="Calibri" panose="020F0502020204030204" pitchFamily="34" charset="0"/>
              </a:rPr>
              <a:t>O</a:t>
            </a:r>
            <a:r>
              <a:rPr lang="sl-SI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ddali smo vso tekočo proizvedeno količino RDF za leto 2020 in 246.227 kg RDF iz zaloge preteklih let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10220167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95745"/>
          </a:xfrm>
        </p:spPr>
        <p:txBody>
          <a:bodyPr>
            <a:normAutofit fontScale="90000"/>
          </a:bodyPr>
          <a:lstStyle/>
          <a:p>
            <a:pPr algn="ctr"/>
            <a:r>
              <a:rPr lang="sl-SI" dirty="0"/>
              <a:t>Izvedene investicije 2020</a:t>
            </a: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786B8DD3-8C54-4BA2-BA96-B0CA046DEFAF}"/>
              </a:ext>
            </a:extLst>
          </p:cNvPr>
          <p:cNvSpPr txBox="1"/>
          <p:nvPr/>
        </p:nvSpPr>
        <p:spPr>
          <a:xfrm>
            <a:off x="970949" y="1428452"/>
            <a:ext cx="7827474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sl-SI" sz="1800" b="1" dirty="0">
                <a:effectLst/>
              </a:rPr>
              <a:t>Izdelava raziskovalnih vrtin za potrebe identifikacije vodotesnih plasti podzemnih vod v neposredni bližini odlagališča CEROZ</a:t>
            </a:r>
          </a:p>
          <a:p>
            <a:pPr>
              <a:spcAft>
                <a:spcPts val="0"/>
              </a:spcAft>
            </a:pPr>
            <a:endParaRPr lang="sl-SI" sz="1800" dirty="0">
              <a:effectLst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sl-SI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Projekt je bil izveden v mesecu marcu</a:t>
            </a: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Od takrat se izvajajo meritve na vse </a:t>
            </a:r>
            <a:r>
              <a:rPr lang="sl-SI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piezometrih</a:t>
            </a:r>
            <a:endParaRPr lang="sl-SI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sl-SI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Sinteze vseh meritev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Kote podzemnih vod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sl-SI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Temperatura podzemnih vod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Elektro prevodnost vode</a:t>
            </a:r>
          </a:p>
          <a:p>
            <a:pPr>
              <a:spcAft>
                <a:spcPts val="0"/>
              </a:spcAft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Meritve se bodo izvajale v treh geoloških letih</a:t>
            </a: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5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95745"/>
          </a:xfrm>
        </p:spPr>
        <p:txBody>
          <a:bodyPr>
            <a:normAutofit fontScale="90000"/>
          </a:bodyPr>
          <a:lstStyle/>
          <a:p>
            <a:pPr algn="ctr"/>
            <a:r>
              <a:rPr lang="sl-SI" dirty="0"/>
              <a:t>Izvedene investicije 2020</a:t>
            </a: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786B8DD3-8C54-4BA2-BA96-B0CA046DEFAF}"/>
              </a:ext>
            </a:extLst>
          </p:cNvPr>
          <p:cNvSpPr txBox="1"/>
          <p:nvPr/>
        </p:nvSpPr>
        <p:spPr>
          <a:xfrm>
            <a:off x="819947" y="1320643"/>
            <a:ext cx="782747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sl-SI" sz="1800" b="1" dirty="0">
                <a:effectLst/>
              </a:rPr>
              <a:t>1. faza zapiranja odlagališča 2. odlagalnega polja</a:t>
            </a:r>
          </a:p>
          <a:p>
            <a:pPr>
              <a:spcAft>
                <a:spcPts val="0"/>
              </a:spcAft>
            </a:pPr>
            <a:endParaRPr lang="sl-SI" sz="1800" dirty="0">
              <a:effectLst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sl-SI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Projekt je potekal skozi celo leto in je  bil izveden v mesecu </a:t>
            </a: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januarju 2021</a:t>
            </a: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Obseg del je zajemal sanacijo plazu iz leta 2017 in zapiralna dela v spodnjem delu odlagališča</a:t>
            </a:r>
          </a:p>
          <a:p>
            <a:pPr>
              <a:spcAft>
                <a:spcPts val="0"/>
              </a:spcAft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sl-SI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Druga faza je predvidena za leto 2021 in 2022</a:t>
            </a: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l-SI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0B5987A-648D-4A74-BFD6-A514957C4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25" y="3821931"/>
            <a:ext cx="4089060" cy="287299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C4ECF17-AB23-40F2-9CC0-68E3B9A2D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424" y="3821932"/>
            <a:ext cx="3118507" cy="287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9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sz="half" idx="1"/>
          </p:nvPr>
        </p:nvSpPr>
        <p:spPr>
          <a:xfrm>
            <a:off x="705673" y="1698239"/>
            <a:ext cx="8220213" cy="344421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sl-SI" sz="2400" dirty="0"/>
              <a:t>V letu 2020 smo namenili  veliko pozornosti varovanju okolja in sanaciji zatečenega stanja zalog RDF, požarne varnosti  ter vzpostavitvijo delovanja kompostarne</a:t>
            </a:r>
          </a:p>
          <a:p>
            <a:pPr marL="0" indent="0" algn="just">
              <a:buNone/>
            </a:pPr>
            <a:endParaRPr lang="sl-SI" sz="2400" dirty="0"/>
          </a:p>
          <a:p>
            <a:pPr marL="0" indent="0" algn="just">
              <a:buNone/>
            </a:pPr>
            <a:endParaRPr lang="sl-SI" sz="2400" dirty="0"/>
          </a:p>
          <a:p>
            <a:pPr algn="just">
              <a:buFontTx/>
              <a:buChar char="-"/>
            </a:pPr>
            <a:r>
              <a:rPr lang="sl-SI" dirty="0"/>
              <a:t>Vzpostavitev delovanja kompostarne v mesecu aprilu</a:t>
            </a:r>
          </a:p>
          <a:p>
            <a:pPr algn="just">
              <a:buFontTx/>
              <a:buChar char="-"/>
            </a:pPr>
            <a:r>
              <a:rPr lang="sl-SI" dirty="0"/>
              <a:t>Odstranitev zalog iz manipulativnih površin in sprostitev intervencijskih poti</a:t>
            </a:r>
          </a:p>
          <a:p>
            <a:pPr algn="just">
              <a:buFontTx/>
              <a:buChar char="-"/>
            </a:pPr>
            <a:r>
              <a:rPr lang="sl-SI" dirty="0"/>
              <a:t>Ureditev požarnega sistema</a:t>
            </a:r>
          </a:p>
          <a:p>
            <a:pPr algn="just">
              <a:buFontTx/>
              <a:buChar char="-"/>
            </a:pPr>
            <a:r>
              <a:rPr lang="sl-SI" dirty="0"/>
              <a:t>Dobava mobilne čistilne naprave zadostne kapacitete</a:t>
            </a:r>
          </a:p>
          <a:p>
            <a:pPr algn="just">
              <a:buFontTx/>
              <a:buChar char="-"/>
            </a:pPr>
            <a:r>
              <a:rPr lang="sl-SI" dirty="0"/>
              <a:t>Ureditev zbirnega centra</a:t>
            </a:r>
          </a:p>
          <a:p>
            <a:pPr algn="just">
              <a:buFontTx/>
              <a:buChar char="-"/>
            </a:pPr>
            <a:endParaRPr lang="sl-SI" dirty="0"/>
          </a:p>
          <a:p>
            <a:pPr algn="just">
              <a:buFontTx/>
              <a:buChar char="-"/>
            </a:pPr>
            <a:endParaRPr lang="sl-SI" dirty="0"/>
          </a:p>
        </p:txBody>
      </p:sp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618612" y="277187"/>
            <a:ext cx="8596668" cy="620436"/>
          </a:xfrm>
        </p:spPr>
        <p:txBody>
          <a:bodyPr>
            <a:normAutofit/>
          </a:bodyPr>
          <a:lstStyle/>
          <a:p>
            <a:pPr algn="ctr"/>
            <a:r>
              <a:rPr lang="sl-SI" sz="3200" dirty="0"/>
              <a:t>Okolica podjetja</a:t>
            </a:r>
          </a:p>
        </p:txBody>
      </p:sp>
    </p:spTree>
    <p:extLst>
      <p:ext uri="{BB962C8B-B14F-4D97-AF65-F5344CB8AC3E}">
        <p14:creationId xmlns:p14="http://schemas.microsoft.com/office/powerpoint/2010/main" val="3281690248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5AAE91-B213-49C7-BE6F-7FDF061F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3640"/>
          </a:xfrm>
        </p:spPr>
        <p:txBody>
          <a:bodyPr>
            <a:normAutofit fontScale="90000"/>
          </a:bodyPr>
          <a:lstStyle/>
          <a:p>
            <a:pPr algn="ctr"/>
            <a:r>
              <a:rPr lang="sl-SI" sz="2000" dirty="0"/>
              <a:t>Slikovni prikaz zatečenega stanja in trenutno stanje</a:t>
            </a:r>
            <a:br>
              <a:rPr lang="sl-SI" sz="2000" dirty="0"/>
            </a:br>
            <a:r>
              <a:rPr lang="sl-SI" sz="2000" dirty="0"/>
              <a:t>Zbirni center</a:t>
            </a:r>
            <a:br>
              <a:rPr lang="sl-SI" sz="2000" dirty="0"/>
            </a:br>
            <a:endParaRPr lang="sl-SI" sz="2000" dirty="0"/>
          </a:p>
        </p:txBody>
      </p:sp>
      <p:pic>
        <p:nvPicPr>
          <p:cNvPr id="7" name="Označba mesta vsebine 6">
            <a:extLst>
              <a:ext uri="{FF2B5EF4-FFF2-40B4-BE49-F238E27FC236}">
                <a16:creationId xmlns:a16="http://schemas.microsoft.com/office/drawing/2014/main" id="{5FA6AD2C-375B-451A-9F11-24100CA1A77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4672" y="2897419"/>
            <a:ext cx="3819034" cy="2404243"/>
          </a:xfrm>
        </p:spPr>
      </p:pic>
      <p:pic>
        <p:nvPicPr>
          <p:cNvPr id="5" name="Označba mesta vsebine 4">
            <a:extLst>
              <a:ext uri="{FF2B5EF4-FFF2-40B4-BE49-F238E27FC236}">
                <a16:creationId xmlns:a16="http://schemas.microsoft.com/office/drawing/2014/main" id="{DAB60DEB-8845-45D6-9EB0-618EB6E00981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77863" y="2897419"/>
            <a:ext cx="4183062" cy="236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30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A15440-5E16-4248-B98E-6F73ED43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l-SI" sz="2400" dirty="0"/>
              <a:t>Pred kompostarno </a:t>
            </a:r>
          </a:p>
        </p:txBody>
      </p:sp>
      <p:pic>
        <p:nvPicPr>
          <p:cNvPr id="8" name="Označba mesta vsebine 7">
            <a:extLst>
              <a:ext uri="{FF2B5EF4-FFF2-40B4-BE49-F238E27FC236}">
                <a16:creationId xmlns:a16="http://schemas.microsoft.com/office/drawing/2014/main" id="{31DC6C5C-25DC-4BFF-89C2-46E040670DF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863" y="2644225"/>
            <a:ext cx="4183062" cy="2914163"/>
          </a:xfrm>
        </p:spPr>
      </p:pic>
      <p:pic>
        <p:nvPicPr>
          <p:cNvPr id="10" name="Označba mesta vsebine 9">
            <a:extLst>
              <a:ext uri="{FF2B5EF4-FFF2-40B4-BE49-F238E27FC236}">
                <a16:creationId xmlns:a16="http://schemas.microsoft.com/office/drawing/2014/main" id="{C1A4C3AE-FB37-4F6E-AD8D-37AD2CCA55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90517" y="2770776"/>
            <a:ext cx="4383658" cy="2787612"/>
          </a:xfrm>
        </p:spPr>
      </p:pic>
    </p:spTree>
    <p:extLst>
      <p:ext uri="{BB962C8B-B14F-4D97-AF65-F5344CB8AC3E}">
        <p14:creationId xmlns:p14="http://schemas.microsoft.com/office/powerpoint/2010/main" val="3582012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70D05A-0B0B-465B-9403-4E779D93A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2305"/>
          </a:xfrm>
        </p:spPr>
        <p:txBody>
          <a:bodyPr/>
          <a:lstStyle/>
          <a:p>
            <a:pPr algn="ctr"/>
            <a:r>
              <a:rPr lang="sl-SI" dirty="0"/>
              <a:t>Sortirnica </a:t>
            </a:r>
          </a:p>
        </p:txBody>
      </p:sp>
      <p:pic>
        <p:nvPicPr>
          <p:cNvPr id="6" name="Označba mesta vsebine 5">
            <a:extLst>
              <a:ext uri="{FF2B5EF4-FFF2-40B4-BE49-F238E27FC236}">
                <a16:creationId xmlns:a16="http://schemas.microsoft.com/office/drawing/2014/main" id="{1F2CDB30-7CAC-41BE-9F2C-19FF13AFD2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863" y="2743003"/>
            <a:ext cx="4183062" cy="2716607"/>
          </a:xfrm>
        </p:spPr>
      </p:pic>
      <p:pic>
        <p:nvPicPr>
          <p:cNvPr id="8" name="Označba mesta vsebine 7">
            <a:extLst>
              <a:ext uri="{FF2B5EF4-FFF2-40B4-BE49-F238E27FC236}">
                <a16:creationId xmlns:a16="http://schemas.microsoft.com/office/drawing/2014/main" id="{F1F103B8-D0F2-4466-A46F-90696AF903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8753"/>
          <a:stretch/>
        </p:blipFill>
        <p:spPr>
          <a:xfrm>
            <a:off x="5343785" y="2785575"/>
            <a:ext cx="4183061" cy="2674035"/>
          </a:xfrm>
        </p:spPr>
      </p:pic>
    </p:spTree>
    <p:extLst>
      <p:ext uri="{BB962C8B-B14F-4D97-AF65-F5344CB8AC3E}">
        <p14:creationId xmlns:p14="http://schemas.microsoft.com/office/powerpoint/2010/main" val="3946229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ctrTitle"/>
          </p:nvPr>
        </p:nvSpPr>
        <p:spPr>
          <a:xfrm>
            <a:off x="1423940" y="212052"/>
            <a:ext cx="7766936" cy="816648"/>
          </a:xfrm>
        </p:spPr>
        <p:txBody>
          <a:bodyPr/>
          <a:lstStyle/>
          <a:p>
            <a:pPr algn="ctr"/>
            <a:r>
              <a:rPr lang="sl-SI" sz="2000" b="1" dirty="0"/>
              <a:t>Struktura deležev družbenikov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995" y="1359243"/>
            <a:ext cx="6638123" cy="4102443"/>
          </a:xfrm>
          <a:prstGeom prst="rect">
            <a:avLst/>
          </a:prstGeom>
        </p:spPr>
      </p:pic>
      <p:sp>
        <p:nvSpPr>
          <p:cNvPr id="5" name="Pravokotnik 4"/>
          <p:cNvSpPr/>
          <p:nvPr/>
        </p:nvSpPr>
        <p:spPr>
          <a:xfrm>
            <a:off x="1622853" y="5607563"/>
            <a:ext cx="6993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i="1" dirty="0">
                <a:solidFill>
                  <a:srgbClr val="000000"/>
                </a:solidFill>
                <a:latin typeface="Calibri" panose="020F0502020204030204" pitchFamily="34" charset="0"/>
              </a:rPr>
              <a:t>Graf 1: </a:t>
            </a:r>
            <a:r>
              <a:rPr lang="sl-SI" dirty="0">
                <a:solidFill>
                  <a:srgbClr val="000000"/>
                </a:solidFill>
                <a:latin typeface="Calibri" panose="020F0502020204030204" pitchFamily="34" charset="0"/>
              </a:rPr>
              <a:t>Struktura poslovnih deležev družbenikov podjetja CEROZ d.o.o</a:t>
            </a:r>
            <a:r>
              <a:rPr lang="sl-SI" i="1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3279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ctrTitle"/>
          </p:nvPr>
        </p:nvSpPr>
        <p:spPr>
          <a:xfrm>
            <a:off x="1423940" y="212052"/>
            <a:ext cx="7766936" cy="816648"/>
          </a:xfrm>
        </p:spPr>
        <p:txBody>
          <a:bodyPr/>
          <a:lstStyle/>
          <a:p>
            <a:pPr algn="ctr"/>
            <a:r>
              <a:rPr lang="sl-SI" sz="2000" b="1" dirty="0"/>
              <a:t>Obdelava odpadkov v letu 2020 obdobje jan-dec</a:t>
            </a:r>
            <a:br>
              <a:rPr lang="sl-SI" sz="2000" b="1" dirty="0"/>
            </a:br>
            <a:r>
              <a:rPr lang="sl-SI" sz="2000" b="1" dirty="0"/>
              <a:t>MKO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37EEEE22-F1D2-4C20-B2DF-8FF5729AB5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131202"/>
              </p:ext>
            </p:extLst>
          </p:nvPr>
        </p:nvGraphicFramePr>
        <p:xfrm>
          <a:off x="3504159" y="1302145"/>
          <a:ext cx="3111500" cy="113538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25479658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876310333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36453179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občina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količina  v kg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delež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1875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TRBOVLJE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2.921.746,00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30,56%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701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ZAGORJE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2.790.740,00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239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RADEČE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469.440,00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318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HRASTNIK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1.579.520,00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6207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LITIJA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1.800.740,00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18,83%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815140"/>
                  </a:ext>
                </a:extLst>
              </a:tr>
            </a:tbl>
          </a:graphicData>
        </a:graphic>
      </p:graphicFrame>
      <p:graphicFrame>
        <p:nvGraphicFramePr>
          <p:cNvPr id="7" name="Grafikon 6">
            <a:extLst>
              <a:ext uri="{FF2B5EF4-FFF2-40B4-BE49-F238E27FC236}">
                <a16:creationId xmlns:a16="http://schemas.microsoft.com/office/drawing/2014/main" id="{5BA3BFC2-FA3A-4F51-9437-60C72715C3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4092404"/>
              </p:ext>
            </p:extLst>
          </p:nvPr>
        </p:nvGraphicFramePr>
        <p:xfrm>
          <a:off x="2806143" y="2889146"/>
          <a:ext cx="5002530" cy="319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700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ctrTitle"/>
          </p:nvPr>
        </p:nvSpPr>
        <p:spPr>
          <a:xfrm>
            <a:off x="1423940" y="212052"/>
            <a:ext cx="7766936" cy="816648"/>
          </a:xfrm>
        </p:spPr>
        <p:txBody>
          <a:bodyPr/>
          <a:lstStyle/>
          <a:p>
            <a:pPr algn="ctr"/>
            <a:r>
              <a:rPr lang="sl-SI" sz="2000" b="1" dirty="0"/>
              <a:t>Obdelava odpadkov v letu 2020 obdobje jan-dec</a:t>
            </a:r>
            <a:br>
              <a:rPr lang="sl-SI" sz="2000" b="1" dirty="0"/>
            </a:br>
            <a:r>
              <a:rPr lang="sl-SI" sz="2000" b="1" dirty="0"/>
              <a:t>Kosovni odpadki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4F77A001-646B-45E8-83CC-D517AECB8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96862"/>
              </p:ext>
            </p:extLst>
          </p:nvPr>
        </p:nvGraphicFramePr>
        <p:xfrm>
          <a:off x="3751658" y="1472965"/>
          <a:ext cx="3111500" cy="111252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173013629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49720865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406098317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občina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količina  v kg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delež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4352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TRBOVLJE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189.240,00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23,68%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8020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ZAGORJE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113.340,00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14,18%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740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RADEČE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93.400,00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11,69%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8901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HRASTNIK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206.329,00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25,82%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043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LITIJA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196.920,00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24,64%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401375"/>
                  </a:ext>
                </a:extLst>
              </a:tr>
            </a:tbl>
          </a:graphicData>
        </a:graphic>
      </p:graphicFrame>
      <p:graphicFrame>
        <p:nvGraphicFramePr>
          <p:cNvPr id="8" name="Grafikon 7">
            <a:extLst>
              <a:ext uri="{FF2B5EF4-FFF2-40B4-BE49-F238E27FC236}">
                <a16:creationId xmlns:a16="http://schemas.microsoft.com/office/drawing/2014/main" id="{291A137D-8F2C-4745-B18F-E6915B1AE8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2503802"/>
              </p:ext>
            </p:extLst>
          </p:nvPr>
        </p:nvGraphicFramePr>
        <p:xfrm>
          <a:off x="2791855" y="2920285"/>
          <a:ext cx="5031105" cy="311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708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ctrTitle"/>
          </p:nvPr>
        </p:nvSpPr>
        <p:spPr>
          <a:xfrm>
            <a:off x="1423940" y="212052"/>
            <a:ext cx="7766936" cy="816648"/>
          </a:xfrm>
        </p:spPr>
        <p:txBody>
          <a:bodyPr/>
          <a:lstStyle/>
          <a:p>
            <a:pPr algn="ctr"/>
            <a:r>
              <a:rPr lang="sl-SI" sz="2000" b="1" dirty="0"/>
              <a:t>Obdelava odpadkov v letu 2020 obdobje jan-dec</a:t>
            </a:r>
            <a:br>
              <a:rPr lang="sl-SI" sz="2000" b="1" dirty="0"/>
            </a:br>
            <a:r>
              <a:rPr lang="sl-SI" sz="2000" b="1" dirty="0"/>
              <a:t>Biološki odpadki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92FE6FF9-83B2-461A-AD1D-A5D384F8DE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064928"/>
              </p:ext>
            </p:extLst>
          </p:nvPr>
        </p:nvGraphicFramePr>
        <p:xfrm>
          <a:off x="3751658" y="1623967"/>
          <a:ext cx="3111500" cy="111252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30157429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614296723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7725068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občina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količina  v kg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delež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9898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TRBOVLJE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1.091.380,00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32,42%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4254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ZAGORJE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744.800,00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22,12%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6237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RADEČE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333.820,00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9,91%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33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HRASTNIK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626.250,00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18,60%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0381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LITIJA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570.610,00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16,95%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654668"/>
                  </a:ext>
                </a:extLst>
              </a:tr>
            </a:tbl>
          </a:graphicData>
        </a:graphic>
      </p:graphicFrame>
      <p:graphicFrame>
        <p:nvGraphicFramePr>
          <p:cNvPr id="6" name="Grafikon 5">
            <a:extLst>
              <a:ext uri="{FF2B5EF4-FFF2-40B4-BE49-F238E27FC236}">
                <a16:creationId xmlns:a16="http://schemas.microsoft.com/office/drawing/2014/main" id="{5F4E892F-8338-4D81-8298-040D82ADB4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121662"/>
              </p:ext>
            </p:extLst>
          </p:nvPr>
        </p:nvGraphicFramePr>
        <p:xfrm>
          <a:off x="2848053" y="3429000"/>
          <a:ext cx="4918710" cy="2704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853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l-SI" sz="1800" b="1" dirty="0"/>
              <a:t>Čisti izid obračunskega obdobja jan - dec v €</a:t>
            </a:r>
            <a:br>
              <a:rPr lang="sl-SI" sz="1800" b="1" dirty="0"/>
            </a:br>
            <a:r>
              <a:rPr lang="sl-SI" sz="1800" b="1" dirty="0"/>
              <a:t>PRIHODKI OD PRODAJE </a:t>
            </a:r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78F29232-835D-470D-BD1A-FC97E6569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540946"/>
              </p:ext>
            </p:extLst>
          </p:nvPr>
        </p:nvGraphicFramePr>
        <p:xfrm>
          <a:off x="677690" y="1617380"/>
          <a:ext cx="8596312" cy="236460"/>
        </p:xfrm>
        <a:graphic>
          <a:graphicData uri="http://schemas.openxmlformats.org/drawingml/2006/table">
            <a:tbl>
              <a:tblPr/>
              <a:tblGrid>
                <a:gridCol w="689675">
                  <a:extLst>
                    <a:ext uri="{9D8B030D-6E8A-4147-A177-3AD203B41FA5}">
                      <a16:colId xmlns:a16="http://schemas.microsoft.com/office/drawing/2014/main" val="4175507275"/>
                    </a:ext>
                  </a:extLst>
                </a:gridCol>
                <a:gridCol w="623992">
                  <a:extLst>
                    <a:ext uri="{9D8B030D-6E8A-4147-A177-3AD203B41FA5}">
                      <a16:colId xmlns:a16="http://schemas.microsoft.com/office/drawing/2014/main" val="280499967"/>
                    </a:ext>
                  </a:extLst>
                </a:gridCol>
                <a:gridCol w="558309">
                  <a:extLst>
                    <a:ext uri="{9D8B030D-6E8A-4147-A177-3AD203B41FA5}">
                      <a16:colId xmlns:a16="http://schemas.microsoft.com/office/drawing/2014/main" val="3424582834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2504978311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1456990012"/>
                    </a:ext>
                  </a:extLst>
                </a:gridCol>
                <a:gridCol w="755359">
                  <a:extLst>
                    <a:ext uri="{9D8B030D-6E8A-4147-A177-3AD203B41FA5}">
                      <a16:colId xmlns:a16="http://schemas.microsoft.com/office/drawing/2014/main" val="37717521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504977206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829374988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2742748739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1506562146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val="2985224418"/>
                    </a:ext>
                  </a:extLst>
                </a:gridCol>
                <a:gridCol w="681465">
                  <a:extLst>
                    <a:ext uri="{9D8B030D-6E8A-4147-A177-3AD203B41FA5}">
                      <a16:colId xmlns:a16="http://schemas.microsoft.com/office/drawing/2014/main" val="2822635317"/>
                    </a:ext>
                  </a:extLst>
                </a:gridCol>
              </a:tblGrid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januar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februar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marec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april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junij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julij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avgust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september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oktober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november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093512"/>
                  </a:ext>
                </a:extLst>
              </a:tr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280.440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263.131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365.086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302.466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326.803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276.344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366.551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328.104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390.227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411.071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379.297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352.184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543374"/>
                  </a:ext>
                </a:extLst>
              </a:tr>
            </a:tbl>
          </a:graphicData>
        </a:graphic>
      </p:graphicFrame>
      <p:graphicFrame>
        <p:nvGraphicFramePr>
          <p:cNvPr id="5" name="Grafikon 4">
            <a:extLst>
              <a:ext uri="{FF2B5EF4-FFF2-40B4-BE49-F238E27FC236}">
                <a16:creationId xmlns:a16="http://schemas.microsoft.com/office/drawing/2014/main" id="{0DCC14D5-A379-43C7-B4E4-1C604F53CB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1398367"/>
              </p:ext>
            </p:extLst>
          </p:nvPr>
        </p:nvGraphicFramePr>
        <p:xfrm>
          <a:off x="904384" y="2448845"/>
          <a:ext cx="8369618" cy="340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623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l-SI" sz="1800" b="1" dirty="0"/>
              <a:t>Čisti izid obračunskega obdobja jan- dec v €</a:t>
            </a:r>
            <a:br>
              <a:rPr lang="sl-SI" sz="1800" b="1" dirty="0"/>
            </a:br>
            <a:r>
              <a:rPr lang="sl-SI" sz="1800" b="1" dirty="0"/>
              <a:t>STROŠKI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A8806E3-D320-4EBF-8C20-A41E1A5C37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219871"/>
              </p:ext>
            </p:extLst>
          </p:nvPr>
        </p:nvGraphicFramePr>
        <p:xfrm>
          <a:off x="677334" y="1550268"/>
          <a:ext cx="8596312" cy="236460"/>
        </p:xfrm>
        <a:graphic>
          <a:graphicData uri="http://schemas.openxmlformats.org/drawingml/2006/table">
            <a:tbl>
              <a:tblPr/>
              <a:tblGrid>
                <a:gridCol w="689675">
                  <a:extLst>
                    <a:ext uri="{9D8B030D-6E8A-4147-A177-3AD203B41FA5}">
                      <a16:colId xmlns:a16="http://schemas.microsoft.com/office/drawing/2014/main" val="4014388663"/>
                    </a:ext>
                  </a:extLst>
                </a:gridCol>
                <a:gridCol w="623992">
                  <a:extLst>
                    <a:ext uri="{9D8B030D-6E8A-4147-A177-3AD203B41FA5}">
                      <a16:colId xmlns:a16="http://schemas.microsoft.com/office/drawing/2014/main" val="2897608612"/>
                    </a:ext>
                  </a:extLst>
                </a:gridCol>
                <a:gridCol w="558309">
                  <a:extLst>
                    <a:ext uri="{9D8B030D-6E8A-4147-A177-3AD203B41FA5}">
                      <a16:colId xmlns:a16="http://schemas.microsoft.com/office/drawing/2014/main" val="779414043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1999587460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4130317305"/>
                    </a:ext>
                  </a:extLst>
                </a:gridCol>
                <a:gridCol w="755359">
                  <a:extLst>
                    <a:ext uri="{9D8B030D-6E8A-4147-A177-3AD203B41FA5}">
                      <a16:colId xmlns:a16="http://schemas.microsoft.com/office/drawing/2014/main" val="3991273580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1822594011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2994554055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1777573028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230097747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val="3393965198"/>
                    </a:ext>
                  </a:extLst>
                </a:gridCol>
                <a:gridCol w="681465">
                  <a:extLst>
                    <a:ext uri="{9D8B030D-6E8A-4147-A177-3AD203B41FA5}">
                      <a16:colId xmlns:a16="http://schemas.microsoft.com/office/drawing/2014/main" val="964671775"/>
                    </a:ext>
                  </a:extLst>
                </a:gridCol>
              </a:tblGrid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januar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februar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marec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april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junij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julij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avgust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september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oktober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november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483684"/>
                  </a:ext>
                </a:extLst>
              </a:tr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277.779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260.633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375.299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289.427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323.257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274.276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344.619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320.858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360.062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387.966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353.840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323.262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234979"/>
                  </a:ext>
                </a:extLst>
              </a:tr>
            </a:tbl>
          </a:graphicData>
        </a:graphic>
      </p:graphicFrame>
      <p:graphicFrame>
        <p:nvGraphicFramePr>
          <p:cNvPr id="6" name="Grafikon 5">
            <a:extLst>
              <a:ext uri="{FF2B5EF4-FFF2-40B4-BE49-F238E27FC236}">
                <a16:creationId xmlns:a16="http://schemas.microsoft.com/office/drawing/2014/main" id="{0F6C169B-3985-4B6C-B176-E3FFD98706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2740182"/>
              </p:ext>
            </p:extLst>
          </p:nvPr>
        </p:nvGraphicFramePr>
        <p:xfrm>
          <a:off x="734192" y="1930400"/>
          <a:ext cx="8843632" cy="3505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44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3173"/>
          </a:xfrm>
        </p:spPr>
        <p:txBody>
          <a:bodyPr>
            <a:normAutofit/>
          </a:bodyPr>
          <a:lstStyle/>
          <a:p>
            <a:pPr algn="ctr"/>
            <a:r>
              <a:rPr lang="sl-SI" sz="2800" b="1" dirty="0"/>
              <a:t>Izid obračunskega obdobja </a:t>
            </a:r>
          </a:p>
        </p:txBody>
      </p:sp>
      <p:graphicFrame>
        <p:nvGraphicFramePr>
          <p:cNvPr id="7" name="Grafikon 6">
            <a:extLst>
              <a:ext uri="{FF2B5EF4-FFF2-40B4-BE49-F238E27FC236}">
                <a16:creationId xmlns:a16="http://schemas.microsoft.com/office/drawing/2014/main" id="{19BE37A3-3523-4E30-9E32-A2BB75785D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5636428"/>
              </p:ext>
            </p:extLst>
          </p:nvPr>
        </p:nvGraphicFramePr>
        <p:xfrm>
          <a:off x="417250" y="2035027"/>
          <a:ext cx="8045561" cy="2772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0B77CA5B-8CD3-46B6-8C57-8FC149C3D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16993"/>
              </p:ext>
            </p:extLst>
          </p:nvPr>
        </p:nvGraphicFramePr>
        <p:xfrm>
          <a:off x="677334" y="1284543"/>
          <a:ext cx="8596312" cy="236460"/>
        </p:xfrm>
        <a:graphic>
          <a:graphicData uri="http://schemas.openxmlformats.org/drawingml/2006/table">
            <a:tbl>
              <a:tblPr/>
              <a:tblGrid>
                <a:gridCol w="689675">
                  <a:extLst>
                    <a:ext uri="{9D8B030D-6E8A-4147-A177-3AD203B41FA5}">
                      <a16:colId xmlns:a16="http://schemas.microsoft.com/office/drawing/2014/main" val="1685219426"/>
                    </a:ext>
                  </a:extLst>
                </a:gridCol>
                <a:gridCol w="623992">
                  <a:extLst>
                    <a:ext uri="{9D8B030D-6E8A-4147-A177-3AD203B41FA5}">
                      <a16:colId xmlns:a16="http://schemas.microsoft.com/office/drawing/2014/main" val="3078961515"/>
                    </a:ext>
                  </a:extLst>
                </a:gridCol>
                <a:gridCol w="558309">
                  <a:extLst>
                    <a:ext uri="{9D8B030D-6E8A-4147-A177-3AD203B41FA5}">
                      <a16:colId xmlns:a16="http://schemas.microsoft.com/office/drawing/2014/main" val="2478448075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1759164582"/>
                    </a:ext>
                  </a:extLst>
                </a:gridCol>
                <a:gridCol w="730728">
                  <a:extLst>
                    <a:ext uri="{9D8B030D-6E8A-4147-A177-3AD203B41FA5}">
                      <a16:colId xmlns:a16="http://schemas.microsoft.com/office/drawing/2014/main" val="272648321"/>
                    </a:ext>
                  </a:extLst>
                </a:gridCol>
                <a:gridCol w="755359">
                  <a:extLst>
                    <a:ext uri="{9D8B030D-6E8A-4147-A177-3AD203B41FA5}">
                      <a16:colId xmlns:a16="http://schemas.microsoft.com/office/drawing/2014/main" val="1687618651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1413230670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1688313106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2743991517"/>
                    </a:ext>
                  </a:extLst>
                </a:gridCol>
                <a:gridCol w="779990">
                  <a:extLst>
                    <a:ext uri="{9D8B030D-6E8A-4147-A177-3AD203B41FA5}">
                      <a16:colId xmlns:a16="http://schemas.microsoft.com/office/drawing/2014/main" val="2146633969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val="1414951622"/>
                    </a:ext>
                  </a:extLst>
                </a:gridCol>
                <a:gridCol w="681465">
                  <a:extLst>
                    <a:ext uri="{9D8B030D-6E8A-4147-A177-3AD203B41FA5}">
                      <a16:colId xmlns:a16="http://schemas.microsoft.com/office/drawing/2014/main" val="3762910868"/>
                    </a:ext>
                  </a:extLst>
                </a:gridCol>
              </a:tblGrid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januar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februar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marec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april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junij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julij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avgust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september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oktober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november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</a:t>
                      </a:r>
                    </a:p>
                  </a:txBody>
                  <a:tcPr marL="4926" marR="4926" marT="49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57258"/>
                  </a:ext>
                </a:extLst>
              </a:tr>
              <a:tr h="118230"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2.661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2.498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-10.213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13.039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3.546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2.068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21.932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7.246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30.165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23.104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25.457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28.922</a:t>
                      </a:r>
                    </a:p>
                  </a:txBody>
                  <a:tcPr marL="4926" marR="4926" marT="4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561043"/>
                  </a:ext>
                </a:extLst>
              </a:tr>
            </a:tbl>
          </a:graphicData>
        </a:graphic>
      </p:graphicFrame>
      <p:sp>
        <p:nvSpPr>
          <p:cNvPr id="6" name="PoljeZBesedilom 5">
            <a:extLst>
              <a:ext uri="{FF2B5EF4-FFF2-40B4-BE49-F238E27FC236}">
                <a16:creationId xmlns:a16="http://schemas.microsoft.com/office/drawing/2014/main" id="{4CFB1B79-37EC-416B-BB4C-C2A76D842EC2}"/>
              </a:ext>
            </a:extLst>
          </p:cNvPr>
          <p:cNvSpPr txBox="1"/>
          <p:nvPr/>
        </p:nvSpPr>
        <p:spPr>
          <a:xfrm>
            <a:off x="676978" y="4926227"/>
            <a:ext cx="85966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dirty="0"/>
              <a:t>Trenutno se še usklajujejo obveznosti, terjatve, refundacije, infrastruktura in ostala dela, ki so potrebna za zaključek poslovnega leta.</a:t>
            </a:r>
          </a:p>
          <a:p>
            <a:r>
              <a:rPr lang="sl-SI" dirty="0"/>
              <a:t>Slabitev zemljišča– za znesek 34.214,58 EUR. (glede na cenitev).</a:t>
            </a:r>
          </a:p>
          <a:p>
            <a:r>
              <a:rPr lang="sl-SI" dirty="0"/>
              <a:t>Zaloga RDF je trenutno upoštevana v višini 1.203.543,78 EUR (po ceni 134,00/t).</a:t>
            </a:r>
          </a:p>
          <a:p>
            <a:r>
              <a:rPr lang="sl-SI" dirty="0"/>
              <a:t>Zaloga bo ovrednotena  po višji ceni, ker so razmere na trgu višje</a:t>
            </a:r>
          </a:p>
        </p:txBody>
      </p:sp>
    </p:spTree>
    <p:extLst>
      <p:ext uri="{BB962C8B-B14F-4D97-AF65-F5344CB8AC3E}">
        <p14:creationId xmlns:p14="http://schemas.microsoft.com/office/powerpoint/2010/main" val="254147577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65988" y="183573"/>
            <a:ext cx="8596668" cy="1320800"/>
          </a:xfrm>
        </p:spPr>
        <p:txBody>
          <a:bodyPr/>
          <a:lstStyle/>
          <a:p>
            <a:pPr algn="ctr"/>
            <a:r>
              <a:rPr lang="sl-SI" dirty="0"/>
              <a:t>IZKAZ POSLOVNEGA IZIDA 1-12</a:t>
            </a: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98A1D020-882C-4187-BD4C-C286C4A74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227226"/>
              </p:ext>
            </p:extLst>
          </p:nvPr>
        </p:nvGraphicFramePr>
        <p:xfrm>
          <a:off x="939568" y="947957"/>
          <a:ext cx="7759819" cy="5137547"/>
        </p:xfrm>
        <a:graphic>
          <a:graphicData uri="http://schemas.openxmlformats.org/drawingml/2006/table">
            <a:tbl>
              <a:tblPr/>
              <a:tblGrid>
                <a:gridCol w="1510180">
                  <a:extLst>
                    <a:ext uri="{9D8B030D-6E8A-4147-A177-3AD203B41FA5}">
                      <a16:colId xmlns:a16="http://schemas.microsoft.com/office/drawing/2014/main" val="439107641"/>
                    </a:ext>
                  </a:extLst>
                </a:gridCol>
                <a:gridCol w="501403">
                  <a:extLst>
                    <a:ext uri="{9D8B030D-6E8A-4147-A177-3AD203B41FA5}">
                      <a16:colId xmlns:a16="http://schemas.microsoft.com/office/drawing/2014/main" val="3880163853"/>
                    </a:ext>
                  </a:extLst>
                </a:gridCol>
                <a:gridCol w="453651">
                  <a:extLst>
                    <a:ext uri="{9D8B030D-6E8A-4147-A177-3AD203B41FA5}">
                      <a16:colId xmlns:a16="http://schemas.microsoft.com/office/drawing/2014/main" val="238998758"/>
                    </a:ext>
                  </a:extLst>
                </a:gridCol>
                <a:gridCol w="405898">
                  <a:extLst>
                    <a:ext uri="{9D8B030D-6E8A-4147-A177-3AD203B41FA5}">
                      <a16:colId xmlns:a16="http://schemas.microsoft.com/office/drawing/2014/main" val="3791123269"/>
                    </a:ext>
                  </a:extLst>
                </a:gridCol>
                <a:gridCol w="531249">
                  <a:extLst>
                    <a:ext uri="{9D8B030D-6E8A-4147-A177-3AD203B41FA5}">
                      <a16:colId xmlns:a16="http://schemas.microsoft.com/office/drawing/2014/main" val="3689136555"/>
                    </a:ext>
                  </a:extLst>
                </a:gridCol>
                <a:gridCol w="531249">
                  <a:extLst>
                    <a:ext uri="{9D8B030D-6E8A-4147-A177-3AD203B41FA5}">
                      <a16:colId xmlns:a16="http://schemas.microsoft.com/office/drawing/2014/main" val="2796268792"/>
                    </a:ext>
                  </a:extLst>
                </a:gridCol>
                <a:gridCol w="549157">
                  <a:extLst>
                    <a:ext uri="{9D8B030D-6E8A-4147-A177-3AD203B41FA5}">
                      <a16:colId xmlns:a16="http://schemas.microsoft.com/office/drawing/2014/main" val="2822946641"/>
                    </a:ext>
                  </a:extLst>
                </a:gridCol>
                <a:gridCol w="567064">
                  <a:extLst>
                    <a:ext uri="{9D8B030D-6E8A-4147-A177-3AD203B41FA5}">
                      <a16:colId xmlns:a16="http://schemas.microsoft.com/office/drawing/2014/main" val="3458077570"/>
                    </a:ext>
                  </a:extLst>
                </a:gridCol>
                <a:gridCol w="567064">
                  <a:extLst>
                    <a:ext uri="{9D8B030D-6E8A-4147-A177-3AD203B41FA5}">
                      <a16:colId xmlns:a16="http://schemas.microsoft.com/office/drawing/2014/main" val="3661205415"/>
                    </a:ext>
                  </a:extLst>
                </a:gridCol>
                <a:gridCol w="567064">
                  <a:extLst>
                    <a:ext uri="{9D8B030D-6E8A-4147-A177-3AD203B41FA5}">
                      <a16:colId xmlns:a16="http://schemas.microsoft.com/office/drawing/2014/main" val="561055048"/>
                    </a:ext>
                  </a:extLst>
                </a:gridCol>
                <a:gridCol w="567064">
                  <a:extLst>
                    <a:ext uri="{9D8B030D-6E8A-4147-A177-3AD203B41FA5}">
                      <a16:colId xmlns:a16="http://schemas.microsoft.com/office/drawing/2014/main" val="152510785"/>
                    </a:ext>
                  </a:extLst>
                </a:gridCol>
                <a:gridCol w="513342">
                  <a:extLst>
                    <a:ext uri="{9D8B030D-6E8A-4147-A177-3AD203B41FA5}">
                      <a16:colId xmlns:a16="http://schemas.microsoft.com/office/drawing/2014/main" val="3765090244"/>
                    </a:ext>
                  </a:extLst>
                </a:gridCol>
                <a:gridCol w="495434">
                  <a:extLst>
                    <a:ext uri="{9D8B030D-6E8A-4147-A177-3AD203B41FA5}">
                      <a16:colId xmlns:a16="http://schemas.microsoft.com/office/drawing/2014/main" val="3192924825"/>
                    </a:ext>
                  </a:extLst>
                </a:gridCol>
              </a:tblGrid>
              <a:tr h="886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1.1. do 31.1.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1.2. do 28.2.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1.3. do 31.3.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1.4. do 30.4.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1.5. do 31.5.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1.6. do 30.6.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1.7. do 31.7.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1.8. do 31.8.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1.9. do 30.9.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1.10. do 31.10.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1.11. do 30.11.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1.12. do 31.12.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04204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POSTAVKA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januar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februar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marec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april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maj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junij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julij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avgust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september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oktober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november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899387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154801"/>
                  </a:ext>
                </a:extLst>
              </a:tr>
              <a:tr h="110859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Čisti prihodki od prodaje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280.440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263.131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299.827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289.651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313.129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276.344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330.855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328.092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338.938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361.576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335.253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301.093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978823"/>
                  </a:ext>
                </a:extLst>
              </a:tr>
              <a:tr h="10199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Sprememba vrednosti zalog proizvodov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569692"/>
                  </a:ext>
                </a:extLst>
              </a:tr>
              <a:tr h="115293">
                <a:tc>
                  <a:txBody>
                    <a:bodyPr/>
                    <a:lstStyle/>
                    <a:p>
                      <a:pPr algn="l" fontAlgn="ctr"/>
                      <a:r>
                        <a:rPr lang="it-IT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Usredstveni lastni proizvodi in lastne storitve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115419"/>
                  </a:ext>
                </a:extLst>
              </a:tr>
              <a:tr h="9755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Drugi poslovni prihodki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65.259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12.815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13.674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35.696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51.289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49.495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44.044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37.282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36730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sv-SE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Stroški blaga, materiala in storitev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178.224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161.048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276.405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190.575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218.574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175.771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227.682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206.058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245.770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279.283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252.984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209.991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623788"/>
                  </a:ext>
                </a:extLst>
              </a:tr>
              <a:tr h="115293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Nabavna vrednost porabljenega materiala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31.821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15.823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19.948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10.121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17.328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12.116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20.377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16.904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15.431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28.017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20.917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18.644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680211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Stroški storitev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146.403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145.225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256.457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180.454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201.246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163.655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207.305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189.154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230.339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251.266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232.067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191.347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713631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Stroški dela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76.492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74.846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72.513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73.062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75.523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75.056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74.206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72.758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73.672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73.832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72.543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81.337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524802"/>
                  </a:ext>
                </a:extLst>
              </a:tr>
              <a:tr h="93121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Stroški plač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59.385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58.172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52.958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53.821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53.484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56.466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56.379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54.466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54.820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55.557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54.485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54.396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08728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Stroški socialnih zavarovanj  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9.520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9.369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7.080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8.665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8.611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9.132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9.082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9.278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8.978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9.011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8.871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653398"/>
                  </a:ext>
                </a:extLst>
              </a:tr>
              <a:tr h="9755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c) Drugi stroški dela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7.587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7.305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12.475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10.576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13.428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9.458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8.745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9.874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9.264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9.187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17.372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431598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Odpisi vrednosti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3.169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3.169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5.188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59136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Amortizacija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3.169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3.169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3.169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041413"/>
                  </a:ext>
                </a:extLst>
              </a:tr>
              <a:tr h="9755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Prevred. poslovni odhodki nepr. OS in OS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544866"/>
                  </a:ext>
                </a:extLst>
              </a:tr>
              <a:tr h="124161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c) Prevred. poslovni odhodki pri obr. sredstvih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2.019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839929"/>
                  </a:ext>
                </a:extLst>
              </a:tr>
              <a:tr h="115293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Drugi poslovni odhodki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19.894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21.570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23.212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22.621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25.991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20.280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39.562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38.840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37.451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31.682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25.144 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26.714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601126"/>
                  </a:ext>
                </a:extLst>
              </a:tr>
              <a:tr h="133029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prihodki iz deležev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5838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Fin. prih. iz deležev v skupini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186547"/>
                  </a:ext>
                </a:extLst>
              </a:tr>
              <a:tr h="9755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Fin. prih. iz deležev v pridruženih družbah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337723"/>
                  </a:ext>
                </a:extLst>
              </a:tr>
              <a:tr h="886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c) Fin. prih. iz deležev v drugih družbah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013607"/>
                  </a:ext>
                </a:extLst>
              </a:tr>
              <a:tr h="10199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č) Fin. prih.iz drugih naložb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119963"/>
                  </a:ext>
                </a:extLst>
              </a:tr>
              <a:tr h="128595">
                <a:tc>
                  <a:txBody>
                    <a:bodyPr/>
                    <a:lstStyle/>
                    <a:p>
                      <a:pPr algn="l" fontAlgn="ctr"/>
                      <a:r>
                        <a:rPr lang="pl-PL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prihodki iz danih posojil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77124"/>
                  </a:ext>
                </a:extLst>
              </a:tr>
              <a:tr h="886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Fin. prih. iz posojil danih družbam v skupini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251287"/>
                  </a:ext>
                </a:extLst>
              </a:tr>
              <a:tr h="9755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Fin. prih. iz posojil, danih drugim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313687"/>
                  </a:ext>
                </a:extLst>
              </a:tr>
              <a:tr h="133029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prihodki iz poslovnih terjatev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2.681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320073"/>
                  </a:ext>
                </a:extLst>
              </a:tr>
              <a:tr h="1613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Fin. prih. iz poslovnih terjatev do družb v skupini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122649"/>
                  </a:ext>
                </a:extLst>
              </a:tr>
              <a:tr h="124161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Fin. prih. iz poslovnih terjatev do drugih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2.681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295217"/>
                  </a:ext>
                </a:extLst>
              </a:tr>
              <a:tr h="1613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odhodki iz oslabitve in odpisov fin. naložb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570278"/>
                  </a:ext>
                </a:extLst>
              </a:tr>
              <a:tr h="12859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odhodki iz finančnih obveznosti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899172"/>
                  </a:ext>
                </a:extLst>
              </a:tr>
              <a:tr h="128595">
                <a:tc>
                  <a:txBody>
                    <a:bodyPr/>
                    <a:lstStyle/>
                    <a:p>
                      <a:pPr algn="l" fontAlgn="ctr"/>
                      <a:r>
                        <a:rPr lang="pl-PL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Fin. odh. iz posojil, prejetih od družb v skupini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827770"/>
                  </a:ext>
                </a:extLst>
              </a:tr>
              <a:tr h="101990">
                <a:tc>
                  <a:txBody>
                    <a:bodyPr/>
                    <a:lstStyle/>
                    <a:p>
                      <a:pPr algn="l" fontAlgn="ctr"/>
                      <a:r>
                        <a:rPr lang="pl-PL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Fin. odh. iz posojil, prejetih od bank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482693"/>
                  </a:ext>
                </a:extLst>
              </a:tr>
              <a:tr h="12859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c) Fin. odh. iz izdanih obveznic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590678"/>
                  </a:ext>
                </a:extLst>
              </a:tr>
              <a:tr h="115293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č) Fin. odh. iz drugih finančnih obveznosti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206579"/>
                  </a:ext>
                </a:extLst>
              </a:tr>
              <a:tr h="12859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Finančni odhodki iz poslovnih obveznosti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826715"/>
                  </a:ext>
                </a:extLst>
              </a:tr>
              <a:tr h="161387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a) fin. odh. iz poslovnih obveznosti do družb v skupini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615244"/>
                  </a:ext>
                </a:extLst>
              </a:tr>
              <a:tr h="10199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b) Fin. odh. iz obveznosti do dobaviteljev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615987"/>
                  </a:ext>
                </a:extLst>
              </a:tr>
              <a:tr h="106425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c) Fin. odh. iz drugih poslovnih obveznosti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41764"/>
                  </a:ext>
                </a:extLst>
              </a:tr>
              <a:tr h="119726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Drugi prihodki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11.128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61797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Drugi odhodki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165417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Davek iz dobička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291773"/>
                  </a:ext>
                </a:extLst>
              </a:tr>
              <a:tr h="85140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Odloženi davki 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466503"/>
                  </a:ext>
                </a:extLst>
              </a:tr>
              <a:tr h="137463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Čisti izid obračunskega obdobja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2.661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2.498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13.039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3.546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2.068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21.932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7.246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30.165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23.105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25.457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28.922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434190"/>
                  </a:ext>
                </a:extLst>
              </a:tr>
              <a:tr h="110859">
                <a:tc>
                  <a:txBody>
                    <a:bodyPr/>
                    <a:lstStyle/>
                    <a:p>
                      <a:pPr algn="l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Čista izguba obračunskega obdobja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2740" marR="2740" marT="2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10.213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740" marR="2740" marT="2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878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5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Gladko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4169</TotalTime>
  <Words>1527</Words>
  <Application>Microsoft Office PowerPoint</Application>
  <PresentationFormat>Širokozaslonsko</PresentationFormat>
  <Paragraphs>838</Paragraphs>
  <Slides>16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16</vt:i4>
      </vt:variant>
    </vt:vector>
  </HeadingPairs>
  <TitlesOfParts>
    <vt:vector size="24" baseType="lpstr">
      <vt:lpstr>Arial</vt:lpstr>
      <vt:lpstr>Calibri</vt:lpstr>
      <vt:lpstr>Courier New</vt:lpstr>
      <vt:lpstr>Tahoma</vt:lpstr>
      <vt:lpstr>Times New Roman</vt:lpstr>
      <vt:lpstr>Trebuchet MS</vt:lpstr>
      <vt:lpstr>Wingdings 3</vt:lpstr>
      <vt:lpstr>Gladko</vt:lpstr>
      <vt:lpstr>PowerPointova predstavitev</vt:lpstr>
      <vt:lpstr>Struktura deležev družbenikov</vt:lpstr>
      <vt:lpstr>Obdelava odpadkov v letu 2020 obdobje jan-dec MKO</vt:lpstr>
      <vt:lpstr>Obdelava odpadkov v letu 2020 obdobje jan-dec Kosovni odpadki</vt:lpstr>
      <vt:lpstr>Obdelava odpadkov v letu 2020 obdobje jan-dec Biološki odpadki</vt:lpstr>
      <vt:lpstr>Čisti izid obračunskega obdobja jan - dec v € PRIHODKI OD PRODAJE </vt:lpstr>
      <vt:lpstr>Čisti izid obračunskega obdobja jan- dec v € STROŠKI</vt:lpstr>
      <vt:lpstr>Izid obračunskega obdobja </vt:lpstr>
      <vt:lpstr>IZKAZ POSLOVNEGA IZIDA 1-12</vt:lpstr>
      <vt:lpstr>Zaloge RDF </vt:lpstr>
      <vt:lpstr>Izvedene investicije 2020</vt:lpstr>
      <vt:lpstr>Izvedene investicije 2020</vt:lpstr>
      <vt:lpstr>Okolica podjetja</vt:lpstr>
      <vt:lpstr>Slikovni prikaz zatečenega stanja in trenutno stanje Zbirni center </vt:lpstr>
      <vt:lpstr>Pred kompostarno </vt:lpstr>
      <vt:lpstr>Sortirnica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Enes</dc:creator>
  <cp:lastModifiedBy>Enes</cp:lastModifiedBy>
  <cp:revision>50</cp:revision>
  <cp:lastPrinted>2021-03-05T07:52:49Z</cp:lastPrinted>
  <dcterms:created xsi:type="dcterms:W3CDTF">2019-07-05T08:39:08Z</dcterms:created>
  <dcterms:modified xsi:type="dcterms:W3CDTF">2021-03-05T08:04:50Z</dcterms:modified>
</cp:coreProperties>
</file>